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Play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69413eeb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f69413eeb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69413eeb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69413eeb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69413ee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69413ee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69413eeb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69413eeb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69413ee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69413ee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69413eeb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69413eeb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69413eeb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69413eeb9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69413eeb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69413eeb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69413ee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69413ee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69413eeb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69413eeb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69413eeb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69413eeb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69413eeb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69413eeb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9413ee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9413ee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69413eeb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69413eeb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69413eeb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69413eeb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zvonochnik.org/concept:148" TargetMode="External"/><Relationship Id="rId4" Type="http://schemas.openxmlformats.org/officeDocument/2006/relationships/hyperlink" Target="http://pozvonochnik.org/concept: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zvonochnik.org/concept:2" TargetMode="External"/><Relationship Id="rId4" Type="http://schemas.openxmlformats.org/officeDocument/2006/relationships/hyperlink" Target="http://pozvonochnik.org/concept:14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339" y="153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716207" y="516900"/>
            <a:ext cx="548483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dirty="0">
                <a:solidFill>
                  <a:srgbClr val="FF730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FF730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 ДЕРЕВООБРАБОТКА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67054" y="5319115"/>
            <a:ext cx="3569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Соловьева </a:t>
            </a:r>
            <a:r>
              <a:rPr lang="ru-RU" sz="2000" err="1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Т.А</a:t>
            </a:r>
            <a:r>
              <a:rPr lang="ru-RU" sz="2000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. преподаватель </a:t>
            </a:r>
            <a:r>
              <a:rPr lang="ru-RU" sz="2000" dirty="0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физической культуры </a:t>
            </a:r>
            <a:endParaRPr sz="20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16200" y="2746925"/>
            <a:ext cx="42045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Профессиональная физическая подготовка по профессии Реставратор Строительный </a:t>
            </a:r>
            <a:endParaRPr sz="28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672725" y="5793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892533" y="1848185"/>
            <a:ext cx="9777000" cy="423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Вместо того чтобы </a:t>
            </a:r>
            <a:r>
              <a:rPr lang="ru-RU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упираться рукой 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в бедро, вытяните обе руки над головой. Возьмитесь левой рукой за кисть правой и начинайте медленно наклоняться влево, подтягивая левой рукой правую через голову вниз. Подтягивая одну руку другой, вы можете увеличить нагрузку на мышцы боковой части туловища и </a:t>
            </a:r>
            <a:r>
              <a:rPr lang="ru-RU" sz="2400" u="sng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позвоночник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. Не перенапрягайтесь. Удерживайте легкую </a:t>
            </a:r>
            <a:r>
              <a:rPr lang="ru-RU" sz="2400" u="sng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растяжку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8-10 секунд. </a:t>
            </a:r>
            <a:r>
              <a:rPr lang="ru-RU" sz="2400" dirty="0">
                <a:solidFill>
                  <a:schemeClr val="dk1"/>
                </a:solidFill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Не забывайте слегка сгибать ноги в коленях для лучшего равновесия и уменьшения нагрузки на поясницу.</a:t>
            </a:r>
            <a:endParaRPr sz="2400" dirty="0">
              <a:solidFill>
                <a:schemeClr val="dk1"/>
              </a:solidFill>
              <a:highlight>
                <a:srgbClr val="FCE5CD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672725" y="5793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888" y="1865600"/>
            <a:ext cx="5670225" cy="48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672725" y="5793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541925" y="1887350"/>
            <a:ext cx="107718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Еще одно хорошее упражнение для </a:t>
            </a:r>
            <a:r>
              <a:rPr lang="ru-RU" sz="2400" dirty="0" smtClean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мышц туловища </a:t>
            </a:r>
            <a:r>
              <a:rPr lang="ru-RU" sz="2400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 спины 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выполняется в положении согнувшись, руки на ширине плеч опираются на перекладину или на подоконник. Слегка согните ноги в коленях (на 2-3 см) и позвольте туловищу прогнуться вниз. Бедра должны располагаться прямо над ступнями, дыхание должно быть ритмичным. Теперь согните ноги немного сильнее и почувствуйте разницу в нагрузке. Изменяйте области растяжения, располагая руки на разной высоте. После того как вы освоитесь с этим упражнением, можно будет приступать к непосредственному </a:t>
            </a:r>
            <a:r>
              <a:rPr lang="ru-RU" sz="2400" u="sng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  <a:hlinkClick r:id="rId4"/>
              </a:rPr>
              <a:t>растягиванию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400" u="sng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  <a:hlinkClick r:id="rId5"/>
              </a:rPr>
              <a:t>позвоночника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. Найдите положение, в котором вы можете </a:t>
            </a:r>
            <a:r>
              <a:rPr lang="ru-RU" sz="2400" dirty="0" smtClean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держать туловище 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не менее 20 секунд. Возвращаясь в исходное положение, </a:t>
            </a:r>
            <a:r>
              <a:rPr lang="ru-RU" sz="2400" u="sng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не забывайте сгибать ноги в коленях.</a:t>
            </a:r>
            <a:endParaRPr sz="2400" u="sng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672725" y="5793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597" y="1995302"/>
            <a:ext cx="8361700" cy="45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672725" y="5793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2818025" y="1385401"/>
            <a:ext cx="9777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Упражнение для </a:t>
            </a:r>
            <a:r>
              <a:rPr lang="ru-RU" sz="2400" dirty="0" smtClean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поясничного отдела позвоночника</a:t>
            </a:r>
            <a:endParaRPr sz="2400" dirty="0">
              <a:highlight>
                <a:srgbClr val="FCE5CD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672725" y="2130300"/>
            <a:ext cx="97770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• </a:t>
            </a:r>
            <a:r>
              <a:rPr lang="ru-RU" sz="2400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встаньте </a:t>
            </a: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ровно, подняв прямые руки вверх;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• теперь поднимите одну руку выше так, будто намереваетесь сорвать спелый плод с дерева;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• согните противоположную ногу в колене и поднимите бедро вверх;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• вдохните и почувствуйте сокращение квадратной мышцы поясницы;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• выдохните и расслабьтесь;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• повторите на другую сторону.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654050" y="5606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      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2354525" y="3064600"/>
            <a:ext cx="977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859575" y="2746925"/>
            <a:ext cx="977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4300" y="1884963"/>
            <a:ext cx="4343400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263" y="-171924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/>
        </p:nvSpPr>
        <p:spPr>
          <a:xfrm>
            <a:off x="721100" y="5793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504525" y="1868675"/>
            <a:ext cx="56994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Для выполнения упражнения </a:t>
            </a:r>
            <a:r>
              <a:rPr lang="ru-RU" sz="2400" u="sng" dirty="0" smtClean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«</a:t>
            </a:r>
            <a:r>
              <a:rPr lang="ru-RU" sz="2400" u="sng" dirty="0" smtClean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подъем </a:t>
            </a:r>
            <a:r>
              <a:rPr lang="ru-RU" sz="2400" u="sng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 </a:t>
            </a:r>
            <a:r>
              <a:rPr lang="ru-RU" sz="2400" u="sng" dirty="0" smtClean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опускание», </a:t>
            </a:r>
            <a:r>
              <a:rPr lang="ru-RU" sz="2400" dirty="0" smtClean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нужно 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встать ровно, ноги вместе, спина прямая. Далее необходимо поднять плечи максимально вверх, задержать их в таком положении на 3-4 секунды, после чего полностью опустить их вниз. Подтверждением правильного выполнения будет чувство растяжения и расслабление.</a:t>
            </a:r>
            <a:endParaRPr sz="24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9425" y="2119304"/>
            <a:ext cx="3478675" cy="45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/>
          <p:nvPr/>
        </p:nvSpPr>
        <p:spPr>
          <a:xfrm>
            <a:off x="2277035" y="1204338"/>
            <a:ext cx="13358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Упражнения для </a:t>
            </a:r>
            <a:r>
              <a:rPr lang="ru-RU" sz="2400" dirty="0" smtClean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мышц верхнего плечевого пояса</a:t>
            </a:r>
            <a:endParaRPr sz="2400" dirty="0">
              <a:highlight>
                <a:srgbClr val="FCE5CD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0283" y="143435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/>
        </p:nvSpPr>
        <p:spPr>
          <a:xfrm>
            <a:off x="672725" y="5793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672725" y="1995300"/>
            <a:ext cx="6484200" cy="521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Play"/>
              <a:buChar char="●"/>
            </a:pP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Встаньте ровно, ноги на ширине плеч, положите ладони на плечи (левая – на левое, правая – на правое);</a:t>
            </a:r>
            <a:endParaRPr sz="2400" dirty="0">
              <a:highlight>
                <a:srgbClr val="FFFFFF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Play"/>
              <a:buChar char="●"/>
            </a:pP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Сомкните локти вместе;</a:t>
            </a:r>
            <a:endParaRPr sz="2400" dirty="0">
              <a:highlight>
                <a:srgbClr val="FFFFFF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Play"/>
              <a:buChar char="●"/>
            </a:pP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Поднимите локти через стороны, держа руки на плечах, чтобы локти оказались в вертикальной плоскости</a:t>
            </a:r>
            <a:endParaRPr sz="2400" dirty="0">
              <a:highlight>
                <a:srgbClr val="FFFFFF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Чтобы сделать упражнение еще более эффективным, задерживайтесь в крайних точках (когда ваши локти перед лицом и тогда, когда мышцы спины максимально </a:t>
            </a:r>
            <a:r>
              <a:rPr lang="ru-RU" sz="2400" dirty="0" smtClean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сжаты).</a:t>
            </a:r>
            <a:endParaRPr sz="2400" dirty="0">
              <a:highlight>
                <a:srgbClr val="FFFFFF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9300" y="2111841"/>
            <a:ext cx="5152700" cy="41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/>
        </p:nvSpPr>
        <p:spPr>
          <a:xfrm>
            <a:off x="3200400" y="1308075"/>
            <a:ext cx="1291137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Упражнение “бабочка”</a:t>
            </a:r>
            <a:endParaRPr sz="2400" dirty="0">
              <a:highlight>
                <a:srgbClr val="FCE5CD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3270220" y="548431"/>
            <a:ext cx="82833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И ДЕРЕВООБРАБОТКА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42727" y="5151962"/>
            <a:ext cx="128432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3225798" y="1555255"/>
            <a:ext cx="82833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highlight>
                  <a:srgbClr val="F6B26B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Реставратор строительный </a:t>
            </a:r>
            <a:r>
              <a:rPr lang="ru-RU" sz="2400" dirty="0">
                <a:solidFill>
                  <a:schemeClr val="dk1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- это работник, осуществляющий художественные, лепные, оформительские, реставрационные работы. Реставратор должен знать технологии проведения реставрационных работ на различных объектах, уметь работать с инструментами, со строительными и отделочными материалами. Реставратор может овладеть несколькими специальностями: реставратор каменных, деревянных памятников, реставратор лепнины, художественных покрасок, а также реставратор штукатурок.</a:t>
            </a:r>
            <a:endParaRPr sz="4100" dirty="0">
              <a:solidFill>
                <a:schemeClr val="dk1"/>
              </a:solidFill>
              <a:highlight>
                <a:schemeClr val="lt1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1118479" y="847996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1239050" y="5811600"/>
            <a:ext cx="728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4</a:t>
            </a:r>
            <a:endParaRPr sz="3700">
              <a:solidFill>
                <a:srgbClr val="FF73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22825" y="2452775"/>
            <a:ext cx="9777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Во время </a:t>
            </a:r>
            <a:r>
              <a:rPr lang="ru-RU" sz="2800" dirty="0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практических занятий  испытывают напряжение мышцы шеи, верхнего плечевого пояса спины</a:t>
            </a:r>
            <a:r>
              <a:rPr lang="ru-RU" sz="28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поясницы .</a:t>
            </a:r>
            <a:endParaRPr sz="28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Чтобы предотвратить боль в мышцах, есть множество упражнений для того чтобы расслабить их.</a:t>
            </a:r>
            <a:endParaRPr sz="28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672700" y="5980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1376000" y="6042600"/>
            <a:ext cx="816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582615" y="1496067"/>
            <a:ext cx="815315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Упражнения для </a:t>
            </a:r>
            <a:r>
              <a:rPr lang="ru-RU" sz="2400" dirty="0" smtClean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мышц шеи</a:t>
            </a:r>
            <a:endParaRPr sz="2400" dirty="0">
              <a:highlight>
                <a:srgbClr val="FCE5CD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672700" y="1988479"/>
            <a:ext cx="9777000" cy="470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Удерживайте положение максимального напряжения в течение 3 секунд. Каждое упражнение нужно повторять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по 10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раз. При поворотах/наклонах в сторону нужно сделать по 10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повторений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в каждую из сторон.</a:t>
            </a:r>
            <a:endParaRPr sz="2400" dirty="0">
              <a:solidFill>
                <a:srgbClr val="231F20"/>
              </a:solidFill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457200" marR="482600" lvl="0" indent="-371475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231F20"/>
              </a:buClr>
              <a:buSzPts val="2250"/>
              <a:buFont typeface="Play"/>
              <a:buAutoNum type="arabicPeriod"/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Отклоните голову назад, стараясь, чтобы положение подбородка и глаз при этом оставалось одинаковым.</a:t>
            </a:r>
            <a:endParaRPr sz="2400" dirty="0">
              <a:solidFill>
                <a:srgbClr val="231F20"/>
              </a:solidFill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457200" marR="4826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50"/>
              <a:buFont typeface="Play"/>
              <a:buAutoNum type="arabicPeriod"/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Наклоните голову вперед, стараясь максимально вытянуть шею. Затем попытайтесь максимально отклонить ее назад.</a:t>
            </a:r>
            <a:endParaRPr sz="2400" dirty="0">
              <a:solidFill>
                <a:srgbClr val="231F20"/>
              </a:solidFill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457200" marR="4826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50"/>
              <a:buFont typeface="Play"/>
              <a:buAutoNum type="arabicPeriod"/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Медленно поворачивайте голову за плечо.</a:t>
            </a:r>
            <a:endParaRPr sz="2400" dirty="0">
              <a:solidFill>
                <a:srgbClr val="231F20"/>
              </a:solidFill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751856" y="510899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76010" y="1247954"/>
            <a:ext cx="11305500" cy="662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482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9CB9C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       Медленно наклоняйте голову к левому плечу, заводя при этом за спину правую руку.</a:t>
            </a:r>
            <a:endParaRPr sz="24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marR="4826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9CB9C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5.</a:t>
            </a:r>
            <a:r>
              <a:rPr lang="ru-RU" sz="24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        Обхватите вытянутую вниз руку за запястье другой рукой и потяните вниз. Медленно поворачивайте голову в сторону удерживающей руки.</a:t>
            </a:r>
            <a:endParaRPr sz="24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marR="4826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9CB9C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6. </a:t>
            </a:r>
            <a:r>
              <a:rPr lang="ru-RU" sz="24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        Положите руку на затылок. Попытайтесь откинуть голову назад, оказывая рукой сопротивление. Сделайте то же самое, положив рук на лоб и наклоняя голову вперед.</a:t>
            </a:r>
            <a:endParaRPr sz="24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marR="4826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9CB9C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7.</a:t>
            </a:r>
            <a:r>
              <a:rPr lang="ru-RU" sz="2400" dirty="0"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        Наклоняйте голову в сторону, рукой отталкивая в противоположную.</a:t>
            </a:r>
            <a:endParaRPr sz="2400" dirty="0"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i="1" dirty="0">
                <a:solidFill>
                  <a:srgbClr val="231F20"/>
                </a:solidFill>
                <a:highlight>
                  <a:srgbClr val="F6B26B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Упражнения нужно выполнять медленно, не допуская возникновения головокружения. Если вы почувствовали головокружение - сделайте паузу и вернитесь к упражнениям позже.</a:t>
            </a:r>
            <a:endParaRPr sz="2400" b="1" i="1" dirty="0">
              <a:solidFill>
                <a:srgbClr val="231F20"/>
              </a:solidFill>
              <a:highlight>
                <a:srgbClr val="F6B26B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marR="48260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endParaRPr sz="1650" dirty="0">
              <a:solidFill>
                <a:srgbClr val="231F20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672725" y="579300"/>
            <a:ext cx="9777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РЕСТАВРАЦИЯ И</a:t>
            </a:r>
            <a:endParaRPr sz="4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ДЕРЕВООБРАБОТКА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7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992" y="131884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672725" y="5793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2282049" y="1396033"/>
            <a:ext cx="855988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Упражнения для </a:t>
            </a:r>
            <a:r>
              <a:rPr lang="ru-RU" sz="2400" dirty="0" smtClean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мышц верхнего плечевого пояса</a:t>
            </a:r>
            <a:r>
              <a:rPr lang="ru-RU" sz="2400" dirty="0" smtClean="0">
                <a:highlight>
                  <a:srgbClr val="F9CB9C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       </a:t>
            </a:r>
            <a:endParaRPr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893654" y="2062210"/>
            <a:ext cx="9777000" cy="490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"/>
              <a:buAutoNum type="arabicPeriod"/>
            </a:pP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Сцепить пальцы, соединить ладони и приподнять локти. Поворачивать кисти то пальцами внутрь (к груди), то наружу. Проделать несколько раз, затем опустить руки и потрясти расслабленными кистями.</a:t>
            </a:r>
            <a:endParaRPr sz="2400" dirty="0">
              <a:highlight>
                <a:srgbClr val="FFFFFF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"/>
              <a:buAutoNum type="arabicPeriod"/>
            </a:pP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Пощелкать пальцами обеих рук, перемещая большой палец поочередно на все другие пальцы.</a:t>
            </a:r>
            <a:endParaRPr sz="2400" dirty="0">
              <a:highlight>
                <a:srgbClr val="FFFFFF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lay"/>
              <a:buAutoNum type="arabicPeriod"/>
            </a:pP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Широко расставить пальцы на напрячь кисти на 5-7 с, затем сильно сжать пальцы в кулаки на 5-7 с, после чего разжать кулаки и потрясти расслабленными кистями. Проделать упражнение несколько раз.</a:t>
            </a:r>
            <a:endParaRPr sz="2400" dirty="0">
              <a:highlight>
                <a:srgbClr val="FFFFFF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672725" y="579300"/>
            <a:ext cx="9777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РЕСТАВРАЦИЯ И</a:t>
            </a:r>
            <a:endParaRPr sz="4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ДЕРЕВООБРАБОТКА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7" y="-30601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447" y="61201"/>
            <a:ext cx="12192000" cy="67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672725" y="579300"/>
            <a:ext cx="9777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РЕСТАВРАЦИЯ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И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ДЕРЕВООБРАБОТКА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1313600" y="6042600"/>
            <a:ext cx="878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rgbClr val="FF7300"/>
                </a:solidFill>
                <a:latin typeface="Play"/>
                <a:ea typeface="Play"/>
                <a:cs typeface="Play"/>
                <a:sym typeface="Play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3326654" y="1251272"/>
            <a:ext cx="4329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Упражнения для </a:t>
            </a:r>
            <a:r>
              <a:rPr lang="ru-RU" sz="2400" dirty="0" smtClean="0">
                <a:highlight>
                  <a:srgbClr val="FCE5CD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мышц спины</a:t>
            </a:r>
            <a:endParaRPr sz="2400" dirty="0">
              <a:highlight>
                <a:srgbClr val="FCE5CD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927702" y="1962730"/>
            <a:ext cx="10641000" cy="539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Примите исходное положение стоя, ноги примерно на ширине плеч, пальцы </a:t>
            </a:r>
            <a:r>
              <a:rPr lang="ru-RU" sz="2400" dirty="0" smtClean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ног 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направлены прямо вперед. Слегка согнув ноги в коленях (на 2-3 см), положите одну руку на талию для упора, а другую вытяните над головой. Начинайте медленный наклон от поясницы в сторону руки, расположенной на бедре. Выполняйте движение медленно, пока не почувствуете достаточного растяжения. Держите позу 10-15 секунд, а затем расслабьтесь. Постепенно увеличивайте время, в течение которого вы можете удерживать </a:t>
            </a:r>
            <a:r>
              <a:rPr lang="ru-RU" sz="2400" dirty="0" smtClean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мышцы в таком состоянии</a:t>
            </a:r>
            <a:r>
              <a:rPr lang="ru-RU" sz="2400" dirty="0" smtClean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. 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ea typeface="Play"/>
                <a:cs typeface="Times New Roman" panose="02020603050405020304" pitchFamily="18" charset="0"/>
                <a:sym typeface="Play"/>
              </a:rPr>
              <a:t>Возвращайтесь в исходное положение медленно, контролируя нагрузку на мышцы. Никаких рывков или быстрых движений. Дышите и расслабляйтесь.</a:t>
            </a:r>
            <a:endParaRPr sz="2400" dirty="0">
              <a:highlight>
                <a:srgbClr val="FFFFFF"/>
              </a:highlight>
              <a:latin typeface="Times New Roman" panose="02020603050405020304" pitchFamily="18" charset="0"/>
              <a:ea typeface="Play"/>
              <a:cs typeface="Times New Roman" panose="02020603050405020304" pitchFamily="18" charset="0"/>
              <a:sym typeface="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50" dirty="0">
              <a:highlight>
                <a:srgbClr val="FCE5CD"/>
              </a:highlight>
              <a:latin typeface="Play"/>
              <a:ea typeface="Play"/>
              <a:cs typeface="Play"/>
              <a:sym typeface="Play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937</Words>
  <Application>Microsoft Office PowerPoint</Application>
  <PresentationFormat>Широкоэкранный</PresentationFormat>
  <Paragraphs>74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Play</vt:lpstr>
      <vt:lpstr>Calibri</vt:lpstr>
      <vt:lpstr>Times New Roman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Хохолькова Любовь Федоровна</dc:creator>
  <cp:lastModifiedBy>Хохолькова Любовь Федоровна</cp:lastModifiedBy>
  <cp:revision>15</cp:revision>
  <dcterms:modified xsi:type="dcterms:W3CDTF">2022-04-28T07:39:03Z</dcterms:modified>
</cp:coreProperties>
</file>